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345" r:id="rId5"/>
    <p:sldId id="360" r:id="rId6"/>
    <p:sldId id="361" r:id="rId7"/>
    <p:sldId id="362" r:id="rId8"/>
    <p:sldId id="363" r:id="rId9"/>
    <p:sldId id="367" r:id="rId10"/>
    <p:sldId id="364" r:id="rId11"/>
    <p:sldId id="368" r:id="rId12"/>
  </p:sldIdLst>
  <p:sldSz cx="9144000" cy="6858000" type="screen4x3"/>
  <p:notesSz cx="6858000" cy="9144000"/>
  <p:defaultTextStyle>
    <a:defPPr>
      <a:defRPr lang="en-GB"/>
    </a:defPPr>
    <a:lvl1pPr marL="0" lvl="0" indent="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703060505090304" pitchFamily="16" charset="0"/>
      <a:buNone/>
      <a:defRPr b="0" i="0" u="none" kern="1200" baseline="0">
        <a:solidFill>
          <a:schemeClr val="bg1"/>
        </a:solidFill>
        <a:latin typeface="Arial" panose="020B0604020202090204" pitchFamily="34" charset="0"/>
        <a:ea typeface="Microsoft YaHei" charset="0"/>
        <a:cs typeface="+mn-cs"/>
      </a:defRPr>
    </a:lvl1pPr>
    <a:lvl2pPr marL="742950" lvl="1" indent="-28575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703060505090304" pitchFamily="16" charset="0"/>
      <a:buNone/>
      <a:defRPr sz="1800" b="0" i="0" u="none" kern="1200" baseline="0">
        <a:solidFill>
          <a:srgbClr val="000000"/>
        </a:solidFill>
        <a:latin typeface="Arial" panose="020B0604020202090204" pitchFamily="34" charset="0"/>
        <a:ea typeface="Microsoft YaHei" charset="0"/>
        <a:cs typeface="+mn-cs"/>
      </a:defRPr>
    </a:lvl2pPr>
    <a:lvl3pPr marL="1143000" lvl="2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703060505090304" pitchFamily="16" charset="0"/>
      <a:buNone/>
      <a:defRPr sz="1800" b="0" i="0" u="none" kern="1200" baseline="0">
        <a:solidFill>
          <a:srgbClr val="000000"/>
        </a:solidFill>
        <a:latin typeface="Arial" panose="020B0604020202090204" pitchFamily="34" charset="0"/>
        <a:ea typeface="Microsoft YaHei" charset="0"/>
        <a:cs typeface="+mn-cs"/>
      </a:defRPr>
    </a:lvl3pPr>
    <a:lvl4pPr marL="1600200" lvl="3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703060505090304" pitchFamily="16" charset="0"/>
      <a:buNone/>
      <a:defRPr sz="1800" b="0" i="0" u="none" kern="1200" baseline="0">
        <a:solidFill>
          <a:srgbClr val="000000"/>
        </a:solidFill>
        <a:latin typeface="Arial" panose="020B0604020202090204" pitchFamily="34" charset="0"/>
        <a:ea typeface="Microsoft YaHei" charset="0"/>
        <a:cs typeface="+mn-cs"/>
      </a:defRPr>
    </a:lvl4pPr>
    <a:lvl5pPr marL="2057400" lvl="4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703060505090304" pitchFamily="16" charset="0"/>
      <a:buNone/>
      <a:defRPr sz="1800" b="0" i="0" u="none" kern="1200" baseline="0">
        <a:solidFill>
          <a:srgbClr val="000000"/>
        </a:solidFill>
        <a:latin typeface="Arial" panose="020B0604020202090204" pitchFamily="34" charset="0"/>
        <a:ea typeface="Microsoft YaHei" charset="0"/>
        <a:cs typeface="+mn-cs"/>
      </a:defRPr>
    </a:lvl5pPr>
    <a:lvl6pPr marL="2286000" lvl="5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703060505090304" pitchFamily="16" charset="0"/>
      <a:buNone/>
      <a:defRPr sz="1800" b="0" i="0" u="none" kern="1200" baseline="0">
        <a:solidFill>
          <a:srgbClr val="000000"/>
        </a:solidFill>
        <a:latin typeface="Arial" panose="020B0604020202090204" pitchFamily="34" charset="0"/>
        <a:ea typeface="Microsoft YaHei" charset="0"/>
        <a:cs typeface="+mn-cs"/>
      </a:defRPr>
    </a:lvl6pPr>
    <a:lvl7pPr marL="2743200" lvl="6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703060505090304" pitchFamily="16" charset="0"/>
      <a:buNone/>
      <a:defRPr sz="1800" b="0" i="0" u="none" kern="1200" baseline="0">
        <a:solidFill>
          <a:srgbClr val="000000"/>
        </a:solidFill>
        <a:latin typeface="Arial" panose="020B0604020202090204" pitchFamily="34" charset="0"/>
        <a:ea typeface="Microsoft YaHei" charset="0"/>
        <a:cs typeface="+mn-cs"/>
      </a:defRPr>
    </a:lvl7pPr>
    <a:lvl8pPr marL="3200400" lvl="7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703060505090304" pitchFamily="16" charset="0"/>
      <a:buNone/>
      <a:defRPr sz="1800" b="0" i="0" u="none" kern="1200" baseline="0">
        <a:solidFill>
          <a:srgbClr val="000000"/>
        </a:solidFill>
        <a:latin typeface="Arial" panose="020B0604020202090204" pitchFamily="34" charset="0"/>
        <a:ea typeface="Microsoft YaHei" charset="0"/>
        <a:cs typeface="+mn-cs"/>
      </a:defRPr>
    </a:lvl8pPr>
    <a:lvl9pPr marL="3657600" lvl="8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703060505090304" pitchFamily="16" charset="0"/>
      <a:buNone/>
      <a:defRPr sz="1800" b="0" i="0" u="none" kern="1200" baseline="0">
        <a:solidFill>
          <a:srgbClr val="000000"/>
        </a:solidFill>
        <a:latin typeface="Arial" panose="020B0604020202090204" pitchFamily="34" charset="0"/>
        <a:ea typeface="Microsoft YaHei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919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09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45007" cy="45007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ounded Rectangle 3072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74" name="Text Box 3073"/>
          <p:cNvSpPr txBox="1"/>
          <p:nvPr/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75" name="Date Placeholder 3074"/>
          <p:cNvSpPr>
            <a:spLocks noGrp="1"/>
          </p:cNvSpPr>
          <p:nvPr>
            <p:ph type="dt"/>
          </p:nvPr>
        </p:nvSpPr>
        <p:spPr>
          <a:xfrm>
            <a:off x="3884613" y="0"/>
            <a:ext cx="2970212" cy="455613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/>
          <a:lstStyle/>
          <a:p>
            <a:pPr lvl="0" algn="r" defTabSz="0" eaLnBrk="1" hangingPunct="1">
              <a:lnSpc>
                <a:spcPct val="100000"/>
              </a:lnSpc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x-none" sz="1200" dirty="0" err="1">
              <a:latin typeface="Calibri" panose="020F0702030404030204" pitchFamily="32" charset="0"/>
              <a:ea typeface="Segoe UI" charset="0"/>
              <a:cs typeface="Segoe UI" charset="0"/>
            </a:endParaRPr>
          </a:p>
        </p:txBody>
      </p:sp>
      <p:sp>
        <p:nvSpPr>
          <p:cNvPr id="3076" name="Slide Image Placeholder 30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0413" cy="3427413"/>
          </a:xfrm>
          <a:prstGeom prst="rect">
            <a:avLst/>
          </a:prstGeom>
          <a:noFill/>
          <a:ln w="12600" cap="flat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90000" tIns="46800" rIns="90000" bIns="46800" anchor="ctr"/>
          <a:lstStyle/>
          <a:p>
            <a:pPr lvl="0"/>
          </a:p>
        </p:txBody>
      </p:sp>
      <p:sp>
        <p:nvSpPr>
          <p:cNvPr id="3077" name="Text Placeholder 3076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/>
          <a:lstStyle/>
          <a:p>
            <a:pPr lvl="0"/>
          </a:p>
        </p:txBody>
      </p:sp>
      <p:sp>
        <p:nvSpPr>
          <p:cNvPr id="3078" name="Text Box 3077"/>
          <p:cNvSpPr txBox="1"/>
          <p:nvPr/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79" name="Slide Number Placeholder 3078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b"/>
          <a:lstStyle/>
          <a:p>
            <a:pPr lvl="0" algn="r" defTabSz="0" eaLnBrk="1" hangingPunct="1">
              <a:lnSpc>
                <a:spcPct val="100000"/>
              </a:lnSpc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US" altLang="x-none" sz="1200" dirty="0" err="1">
                <a:latin typeface="Calibri" panose="020F0702030404030204" pitchFamily="32" charset="0"/>
                <a:cs typeface="Segoe UI" charset="0"/>
              </a:rPr>
            </a:fld>
            <a:endParaRPr lang="en-US" altLang="x-none" sz="1200" dirty="0" err="1">
              <a:latin typeface="Calibri" panose="020F0702030404030204" pitchFamily="32" charset="0"/>
              <a:ea typeface="Segoe UI" charset="0"/>
              <a:cs typeface="Segoe UI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lvl="0" indent="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703060505090304" pitchFamily="16" charset="0"/>
      <a:buNone/>
      <a:defRPr sz="1200" b="0" i="0" u="none" kern="1200" baseline="0">
        <a:solidFill>
          <a:srgbClr val="000000"/>
        </a:solidFill>
        <a:latin typeface="Times New Roman" panose="02020703060505090304" pitchFamily="16" charset="0"/>
      </a:defRPr>
    </a:lvl1pPr>
    <a:lvl2pPr marL="742950" lvl="1" indent="-28575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703060505090304" pitchFamily="16" charset="0"/>
      <a:buNone/>
      <a:defRPr sz="1200" b="0" i="0" u="none" kern="1200" baseline="0">
        <a:solidFill>
          <a:srgbClr val="000000"/>
        </a:solidFill>
        <a:latin typeface="Times New Roman" panose="02020703060505090304" pitchFamily="16" charset="0"/>
      </a:defRPr>
    </a:lvl2pPr>
    <a:lvl3pPr marL="1143000" lvl="2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703060505090304" pitchFamily="16" charset="0"/>
      <a:buNone/>
      <a:defRPr sz="1200" b="0" i="0" u="none" kern="1200" baseline="0">
        <a:solidFill>
          <a:srgbClr val="000000"/>
        </a:solidFill>
        <a:latin typeface="Times New Roman" panose="02020703060505090304" pitchFamily="16" charset="0"/>
      </a:defRPr>
    </a:lvl3pPr>
    <a:lvl4pPr marL="1600200" lvl="3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703060505090304" pitchFamily="16" charset="0"/>
      <a:buNone/>
      <a:defRPr sz="1200" b="0" i="0" u="none" kern="1200" baseline="0">
        <a:solidFill>
          <a:srgbClr val="000000"/>
        </a:solidFill>
        <a:latin typeface="Times New Roman" panose="02020703060505090304" pitchFamily="16" charset="0"/>
      </a:defRPr>
    </a:lvl4pPr>
    <a:lvl5pPr marL="2057400" lvl="4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703060505090304" pitchFamily="16" charset="0"/>
      <a:buNone/>
      <a:defRPr sz="1200" b="0" i="0" u="none" kern="1200" baseline="0">
        <a:solidFill>
          <a:srgbClr val="000000"/>
        </a:solidFill>
        <a:latin typeface="Times New Roman" panose="02020703060505090304" pitchFamily="16" charset="0"/>
      </a:defRPr>
    </a:lvl5pPr>
    <a:lvl6pPr marL="2286000" lvl="5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703060505090304" pitchFamily="16" charset="0"/>
      <a:buNone/>
      <a:defRPr sz="1200" b="0" i="0" u="none" kern="1200" baseline="0">
        <a:solidFill>
          <a:srgbClr val="000000"/>
        </a:solidFill>
        <a:latin typeface="Times New Roman" panose="02020703060505090304" pitchFamily="16" charset="0"/>
      </a:defRPr>
    </a:lvl6pPr>
    <a:lvl7pPr marL="2743200" lvl="6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703060505090304" pitchFamily="16" charset="0"/>
      <a:buNone/>
      <a:defRPr sz="1200" b="0" i="0" u="none" kern="1200" baseline="0">
        <a:solidFill>
          <a:srgbClr val="000000"/>
        </a:solidFill>
        <a:latin typeface="Times New Roman" panose="02020703060505090304" pitchFamily="16" charset="0"/>
      </a:defRPr>
    </a:lvl7pPr>
    <a:lvl8pPr marL="3200400" lvl="7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703060505090304" pitchFamily="16" charset="0"/>
      <a:buNone/>
      <a:defRPr sz="1200" b="0" i="0" u="none" kern="1200" baseline="0">
        <a:solidFill>
          <a:srgbClr val="000000"/>
        </a:solidFill>
        <a:latin typeface="Times New Roman" panose="02020703060505090304" pitchFamily="16" charset="0"/>
      </a:defRPr>
    </a:lvl8pPr>
    <a:lvl9pPr marL="3657600" lvl="8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703060505090304" pitchFamily="16" charset="0"/>
      <a:buNone/>
      <a:defRPr sz="1200" b="0" i="0" u="none" kern="1200" baseline="0">
        <a:solidFill>
          <a:srgbClr val="000000"/>
        </a:solidFill>
        <a:latin typeface="Times New Roman" panose="02020703060505090304" pitchFamily="16" charset="0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32768"/>
          <p:cNvSpPr txBox="1"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2770" name="Text Placeholder 327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pPr lvl="0" algn="r" defTabSz="0" eaLnBrk="1" hangingPunct="1">
              <a:lnSpc>
                <a:spcPct val="100000"/>
              </a:lnSpc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US" altLang="x-none" sz="1200" dirty="0" err="1">
                <a:latin typeface="Calibri" panose="020F0702030404030204" pitchFamily="32" charset="0"/>
                <a:cs typeface="Segoe UI" charset="0"/>
              </a:rPr>
            </a:fld>
            <a:endParaRPr lang="en-US" altLang="x-none" sz="1200" dirty="0" err="1">
              <a:latin typeface="Calibri" panose="020F0702030404030204" pitchFamily="32" charset="0"/>
              <a:ea typeface="Segoe UI" charset="0"/>
              <a:cs typeface="Segoe U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00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marL="0" lvl="0" indent="0" algn="l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703060505090304" pitchFamily="16" charset="0"/>
        <a:buNone/>
        <a:defRPr sz="2200" b="1" i="0" u="none" kern="1200" baseline="0">
          <a:solidFill>
            <a:srgbClr val="FFFFFF"/>
          </a:solidFill>
          <a:latin typeface="+mj-lt"/>
          <a:ea typeface="+mj-ea"/>
          <a:cs typeface="+mj-cs"/>
        </a:defRPr>
      </a:lvl1pPr>
      <a:lvl2pPr marL="742950" lvl="1" indent="-285750" algn="l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703060505090304" pitchFamily="16" charset="0"/>
        <a:buNone/>
        <a:defRPr sz="2200" b="1" i="0" u="none" kern="1200" baseline="0">
          <a:solidFill>
            <a:srgbClr val="FFFFFF"/>
          </a:solidFill>
          <a:latin typeface="Arial" panose="020B0604020202090204" pitchFamily="34" charset="0"/>
          <a:ea typeface="Microsoft YaHei" charset="0"/>
          <a:cs typeface="+mj-cs"/>
        </a:defRPr>
      </a:lvl2pPr>
      <a:lvl3pPr marL="1143000" lvl="2" indent="-228600" algn="l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703060505090304" pitchFamily="16" charset="0"/>
        <a:buNone/>
        <a:defRPr sz="2200" b="1" i="0" u="none" kern="1200" baseline="0">
          <a:solidFill>
            <a:srgbClr val="FFFFFF"/>
          </a:solidFill>
          <a:latin typeface="Arial" panose="020B0604020202090204" pitchFamily="34" charset="0"/>
          <a:ea typeface="Microsoft YaHei" charset="0"/>
          <a:cs typeface="+mj-cs"/>
        </a:defRPr>
      </a:lvl3pPr>
      <a:lvl4pPr marL="1600200" lvl="3" indent="-228600" algn="l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703060505090304" pitchFamily="16" charset="0"/>
        <a:buNone/>
        <a:defRPr sz="2200" b="1" i="0" u="none" kern="1200" baseline="0">
          <a:solidFill>
            <a:srgbClr val="FFFFFF"/>
          </a:solidFill>
          <a:latin typeface="Arial" panose="020B0604020202090204" pitchFamily="34" charset="0"/>
          <a:ea typeface="Microsoft YaHei" charset="0"/>
          <a:cs typeface="+mj-cs"/>
        </a:defRPr>
      </a:lvl4pPr>
      <a:lvl5pPr marL="2057400" lvl="4" indent="-228600" algn="l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703060505090304" pitchFamily="16" charset="0"/>
        <a:buNone/>
        <a:defRPr sz="2200" b="1" i="0" u="none" kern="1200" baseline="0">
          <a:solidFill>
            <a:srgbClr val="FFFFFF"/>
          </a:solidFill>
          <a:latin typeface="Arial" panose="020B0604020202090204" pitchFamily="34" charset="0"/>
          <a:ea typeface="Microsoft YaHei" charset="0"/>
          <a:cs typeface="+mj-cs"/>
        </a:defRPr>
      </a:lvl5pPr>
    </p:titleStyle>
    <p:bodyStyle>
      <a:lvl1pPr marL="342900" lvl="0" indent="-342900" algn="l" defTabSz="449580" rtl="0" eaLnBrk="0" fontAlgn="base" latinLnBrk="0" hangingPunct="0">
        <a:lnSpc>
          <a:spcPct val="10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703060505090304" pitchFamily="16" charset="0"/>
        <a:buNone/>
        <a:defRPr sz="3200" b="1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449580" rtl="0" eaLnBrk="0" fontAlgn="base" latinLnBrk="0" hangingPunct="0">
        <a:lnSpc>
          <a:spcPct val="10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703060505090304" pitchFamily="16" charset="0"/>
        <a:buNone/>
        <a:defRPr sz="2800" b="0" i="0" u="none" kern="1200" baseline="0">
          <a:solidFill>
            <a:srgbClr val="000000"/>
          </a:solidFill>
          <a:latin typeface="Arial" panose="020B0604020202090204" pitchFamily="34" charset="0"/>
          <a:ea typeface="Microsoft YaHei" charset="0"/>
          <a:cs typeface="+mn-cs"/>
        </a:defRPr>
      </a:lvl2pPr>
      <a:lvl3pPr marL="1143000" lvl="2" indent="-228600" algn="l" defTabSz="449580" rtl="0" eaLnBrk="0" fontAlgn="base" latinLnBrk="0" hangingPunct="0">
        <a:lnSpc>
          <a:spcPct val="10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703060505090304" pitchFamily="16" charset="0"/>
        <a:buNone/>
        <a:defRPr sz="2400" b="0" i="0" u="none" kern="1200" baseline="0">
          <a:solidFill>
            <a:srgbClr val="000000"/>
          </a:solidFill>
          <a:latin typeface="Arial" panose="020B0604020202090204" pitchFamily="34" charset="0"/>
          <a:ea typeface="Microsoft YaHei" charset="0"/>
          <a:cs typeface="+mn-cs"/>
        </a:defRPr>
      </a:lvl3pPr>
      <a:lvl4pPr marL="1600200" lvl="3" indent="-228600" algn="l" defTabSz="449580" rtl="0" eaLnBrk="0" fontAlgn="base" latinLnBrk="0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703060505090304" pitchFamily="16" charset="0"/>
        <a:buNone/>
        <a:defRPr sz="2000" b="0" i="0" u="none" kern="1200" baseline="0">
          <a:solidFill>
            <a:srgbClr val="000000"/>
          </a:solidFill>
          <a:latin typeface="Arial" panose="020B0604020202090204" pitchFamily="34" charset="0"/>
          <a:ea typeface="Microsoft YaHei" charset="0"/>
          <a:cs typeface="+mn-cs"/>
        </a:defRPr>
      </a:lvl4pPr>
      <a:lvl5pPr marL="2057400" lvl="4" indent="-228600" algn="l" defTabSz="449580" rtl="0" eaLnBrk="0" fontAlgn="base" latinLnBrk="0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703060505090304" pitchFamily="16" charset="0"/>
        <a:buNone/>
        <a:defRPr sz="2000" b="0" i="0" u="none" kern="1200" baseline="0">
          <a:solidFill>
            <a:srgbClr val="000000"/>
          </a:solidFill>
          <a:latin typeface="Arial" panose="020B0604020202090204" pitchFamily="34" charset="0"/>
          <a:ea typeface="Microsoft YaHei" charset="0"/>
          <a:cs typeface="+mn-cs"/>
        </a:defRPr>
      </a:lvl5pPr>
      <a:lvl6pPr marL="2514600" lvl="5" indent="-228600" algn="l" defTabSz="449580" rtl="0" eaLnBrk="0" fontAlgn="base" latinLnBrk="0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703060505090304" pitchFamily="16" charset="0"/>
        <a:buNone/>
        <a:defRPr sz="2000" b="0" i="0" u="none" kern="1200" baseline="0">
          <a:solidFill>
            <a:srgbClr val="000000"/>
          </a:solidFill>
          <a:latin typeface="Arial" panose="020B0604020202090204" pitchFamily="34" charset="0"/>
          <a:ea typeface="Microsoft YaHei" charset="0"/>
          <a:cs typeface="+mn-cs"/>
        </a:defRPr>
      </a:lvl6pPr>
      <a:lvl7pPr marL="2971800" lvl="6" indent="-228600" algn="l" defTabSz="449580" rtl="0" eaLnBrk="0" fontAlgn="base" latinLnBrk="0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703060505090304" pitchFamily="16" charset="0"/>
        <a:buNone/>
        <a:defRPr sz="2000" b="0" i="0" u="none" kern="1200" baseline="0">
          <a:solidFill>
            <a:srgbClr val="000000"/>
          </a:solidFill>
          <a:latin typeface="Arial" panose="020B0604020202090204" pitchFamily="34" charset="0"/>
          <a:ea typeface="Microsoft YaHei" charset="0"/>
          <a:cs typeface="+mn-cs"/>
        </a:defRPr>
      </a:lvl7pPr>
      <a:lvl8pPr marL="3429000" lvl="7" indent="-228600" algn="l" defTabSz="449580" rtl="0" eaLnBrk="0" fontAlgn="base" latinLnBrk="0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703060505090304" pitchFamily="16" charset="0"/>
        <a:buNone/>
        <a:defRPr sz="2000" b="0" i="0" u="none" kern="1200" baseline="0">
          <a:solidFill>
            <a:srgbClr val="000000"/>
          </a:solidFill>
          <a:latin typeface="Arial" panose="020B0604020202090204" pitchFamily="34" charset="0"/>
          <a:ea typeface="Microsoft YaHei" charset="0"/>
          <a:cs typeface="+mn-cs"/>
        </a:defRPr>
      </a:lvl8pPr>
      <a:lvl9pPr marL="3886200" lvl="8" indent="-228600" algn="l" defTabSz="449580" rtl="0" eaLnBrk="0" fontAlgn="base" latinLnBrk="0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703060505090304" pitchFamily="16" charset="0"/>
        <a:buNone/>
        <a:defRPr sz="2000" b="0" i="0" u="none" kern="1200" baseline="0">
          <a:solidFill>
            <a:srgbClr val="000000"/>
          </a:solidFill>
          <a:latin typeface="Arial" panose="020B0604020202090204" pitchFamily="34" charset="0"/>
          <a:ea typeface="Microsoft YaHei" charset="0"/>
          <a:cs typeface="+mn-cs"/>
        </a:defRPr>
      </a:lvl9pPr>
    </p:bodyStyle>
    <p:otherStyle>
      <a:lvl1pPr marL="0" lvl="0" indent="0" algn="l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703060505090304" pitchFamily="16" charset="0"/>
        <a:buNone/>
        <a:defRPr sz="1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703060505090304" pitchFamily="16" charset="0"/>
        <a:buNone/>
        <a:defRPr sz="1800" b="0" i="0" u="none" kern="1200" baseline="0">
          <a:solidFill>
            <a:srgbClr val="000000"/>
          </a:solidFill>
          <a:latin typeface="Arial" panose="020B0604020202090204" pitchFamily="34" charset="0"/>
          <a:ea typeface="Microsoft YaHei" charset="0"/>
          <a:cs typeface="+mn-cs"/>
        </a:defRPr>
      </a:lvl2pPr>
      <a:lvl3pPr marL="1143000" lvl="2" indent="-228600" algn="l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703060505090304" pitchFamily="16" charset="0"/>
        <a:buNone/>
        <a:defRPr sz="1800" b="0" i="0" u="none" kern="1200" baseline="0">
          <a:solidFill>
            <a:srgbClr val="000000"/>
          </a:solidFill>
          <a:latin typeface="Arial" panose="020B0604020202090204" pitchFamily="34" charset="0"/>
          <a:ea typeface="Microsoft YaHei" charset="0"/>
          <a:cs typeface="+mn-cs"/>
        </a:defRPr>
      </a:lvl3pPr>
      <a:lvl4pPr marL="1600200" lvl="3" indent="-228600" algn="l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703060505090304" pitchFamily="16" charset="0"/>
        <a:buNone/>
        <a:defRPr sz="1800" b="0" i="0" u="none" kern="1200" baseline="0">
          <a:solidFill>
            <a:srgbClr val="000000"/>
          </a:solidFill>
          <a:latin typeface="Arial" panose="020B0604020202090204" pitchFamily="34" charset="0"/>
          <a:ea typeface="Microsoft YaHei" charset="0"/>
          <a:cs typeface="+mn-cs"/>
        </a:defRPr>
      </a:lvl4pPr>
      <a:lvl5pPr marL="2057400" lvl="4" indent="-228600" algn="l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703060505090304" pitchFamily="16" charset="0"/>
        <a:buNone/>
        <a:defRPr sz="1800" b="0" i="0" u="none" kern="1200" baseline="0">
          <a:solidFill>
            <a:srgbClr val="000000"/>
          </a:solidFill>
          <a:latin typeface="Arial" panose="020B0604020202090204" pitchFamily="34" charset="0"/>
          <a:ea typeface="Microsoft YaHei" charset="0"/>
          <a:cs typeface="+mn-cs"/>
        </a:defRPr>
      </a:lvl5pPr>
      <a:lvl6pPr marL="2286000" lvl="5" indent="-228600" algn="l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703060505090304" pitchFamily="16" charset="0"/>
        <a:buNone/>
        <a:defRPr sz="1800" b="0" i="0" u="none" kern="1200" baseline="0">
          <a:solidFill>
            <a:srgbClr val="000000"/>
          </a:solidFill>
          <a:latin typeface="Arial" panose="020B0604020202090204" pitchFamily="34" charset="0"/>
          <a:ea typeface="Microsoft YaHei" charset="0"/>
          <a:cs typeface="+mn-cs"/>
        </a:defRPr>
      </a:lvl6pPr>
      <a:lvl7pPr marL="2743200" lvl="6" indent="-228600" algn="l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703060505090304" pitchFamily="16" charset="0"/>
        <a:buNone/>
        <a:defRPr sz="1800" b="0" i="0" u="none" kern="1200" baseline="0">
          <a:solidFill>
            <a:srgbClr val="000000"/>
          </a:solidFill>
          <a:latin typeface="Arial" panose="020B0604020202090204" pitchFamily="34" charset="0"/>
          <a:ea typeface="Microsoft YaHei" charset="0"/>
          <a:cs typeface="+mn-cs"/>
        </a:defRPr>
      </a:lvl7pPr>
      <a:lvl8pPr marL="3200400" lvl="7" indent="-228600" algn="l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703060505090304" pitchFamily="16" charset="0"/>
        <a:buNone/>
        <a:defRPr sz="1800" b="0" i="0" u="none" kern="1200" baseline="0">
          <a:solidFill>
            <a:srgbClr val="000000"/>
          </a:solidFill>
          <a:latin typeface="Arial" panose="020B0604020202090204" pitchFamily="34" charset="0"/>
          <a:ea typeface="Microsoft YaHei" charset="0"/>
          <a:cs typeface="+mn-cs"/>
        </a:defRPr>
      </a:lvl8pPr>
      <a:lvl9pPr marL="3657600" lvl="8" indent="-228600" algn="l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703060505090304" pitchFamily="16" charset="0"/>
        <a:buNone/>
        <a:defRPr sz="1800" b="0" i="0" u="none" kern="1200" baseline="0">
          <a:solidFill>
            <a:srgbClr val="000000"/>
          </a:solidFill>
          <a:latin typeface="Arial" panose="020B0604020202090204" pitchFamily="34" charset="0"/>
          <a:ea typeface="Microsoft YaHei" charset="0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4096"/>
          <p:cNvSpPr txBox="1"/>
          <p:nvPr/>
        </p:nvSpPr>
        <p:spPr>
          <a:xfrm>
            <a:off x="0" y="457200"/>
            <a:ext cx="9093200" cy="7086600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b"/>
          <a:lstStyle/>
          <a:p>
            <a:pPr marL="457200" indent="-455295" algn="ctr" defTabSz="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x-none" sz="3200" b="1" dirty="0" smtClean="0">
                <a:solidFill>
                  <a:srgbClr val="FFFFFF"/>
                </a:solidFill>
              </a:rPr>
              <a:t>Orientation Workshop on Outcome Based Education and Accreditation for the </a:t>
            </a:r>
            <a:endParaRPr lang="en-US" altLang="x-none" sz="3200" b="1" dirty="0" smtClean="0">
              <a:solidFill>
                <a:srgbClr val="FFFFFF"/>
              </a:solidFill>
            </a:endParaRPr>
          </a:p>
          <a:p>
            <a:pPr marL="457200" indent="-455295" algn="ctr" defTabSz="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x-none" sz="3200" b="1" dirty="0" smtClean="0">
                <a:solidFill>
                  <a:srgbClr val="FFFFFF"/>
                </a:solidFill>
              </a:rPr>
              <a:t>Program Evaluators (PEVs)</a:t>
            </a:r>
            <a:endParaRPr lang="en-US" altLang="x-none" sz="3200" b="1" dirty="0" smtClean="0">
              <a:solidFill>
                <a:srgbClr val="FFFFFF"/>
              </a:solidFill>
            </a:endParaRPr>
          </a:p>
          <a:p>
            <a:pPr marL="457200" indent="-455295" algn="ctr" defTabSz="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x-none" sz="3200" b="1" dirty="0" smtClean="0">
                <a:solidFill>
                  <a:srgbClr val="FFFFFF"/>
                </a:solidFill>
              </a:rPr>
              <a:t> </a:t>
            </a:r>
            <a:endParaRPr lang="en-US" altLang="x-none" sz="3200" b="1" dirty="0" smtClean="0">
              <a:solidFill>
                <a:srgbClr val="FFFFFF"/>
              </a:solidFill>
            </a:endParaRPr>
          </a:p>
          <a:p>
            <a:pPr marL="457200" indent="-455295" algn="ctr" defTabSz="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x-none" sz="3200" b="1" dirty="0" smtClean="0">
                <a:solidFill>
                  <a:srgbClr val="FFFFFF"/>
                </a:solidFill>
              </a:rPr>
              <a:t>Overview of the Program and Accreditation as a Tool for Continuous Improvement</a:t>
            </a:r>
            <a:endParaRPr lang="en-US" altLang="x-none" sz="3200" b="1" dirty="0" smtClean="0">
              <a:solidFill>
                <a:srgbClr val="FFFFFF"/>
              </a:solidFill>
            </a:endParaRPr>
          </a:p>
          <a:p>
            <a:pPr marL="457200" indent="-455295" algn="ctr" defTabSz="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x-none" sz="3200" b="1" dirty="0" smtClean="0">
              <a:solidFill>
                <a:srgbClr val="FFFFFF"/>
              </a:solidFill>
            </a:endParaRPr>
          </a:p>
          <a:p>
            <a:pPr marL="457200" indent="-455295" algn="ctr" defTabSz="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x-none" sz="3200" b="1" dirty="0" smtClean="0">
                <a:solidFill>
                  <a:srgbClr val="FFFFFF"/>
                </a:solidFill>
              </a:rPr>
              <a:t>National Board of Accreditation</a:t>
            </a:r>
            <a:br>
              <a:rPr lang="en-IN" altLang="x-none" sz="3600" b="1" dirty="0">
                <a:solidFill>
                  <a:srgbClr val="FFFFFF"/>
                </a:solidFill>
              </a:rPr>
            </a:br>
            <a:r>
              <a:rPr lang="en-IN" altLang="x-none" sz="2400" b="1" dirty="0" smtClean="0">
                <a:solidFill>
                  <a:srgbClr val="FFFFFF"/>
                </a:solidFill>
              </a:rPr>
              <a:t>VJTI Mumbai</a:t>
            </a:r>
            <a:endParaRPr lang="en-US" sz="2400" b="0" i="0" dirty="0">
              <a:effectLst/>
              <a:latin typeface="Shobhika Regular" panose="020B0000000000000000" pitchFamily="34" charset="0"/>
              <a:cs typeface="Shobhika Regular" panose="020B0000000000000000" pitchFamily="34" charset="0"/>
            </a:endParaRPr>
          </a:p>
          <a:p>
            <a:pPr algn="ctr"/>
            <a:r>
              <a:rPr lang="en-US" sz="2400" dirty="0" smtClean="0">
                <a:latin typeface="Shobhika Regular" panose="020B0000000000000000" pitchFamily="34" charset="0"/>
                <a:cs typeface="Shobhika Regular" panose="020B0000000000000000" pitchFamily="34" charset="0"/>
                <a:sym typeface="+mn-ea"/>
              </a:rPr>
              <a:t>   August 11, 2023</a:t>
            </a:r>
            <a:endParaRPr lang="en-US" sz="2400" dirty="0">
              <a:latin typeface="Shobhika Regular" panose="020B0000000000000000" pitchFamily="34" charset="0"/>
              <a:cs typeface="Shobhika Regular" panose="020B0000000000000000" pitchFamily="34" charset="0"/>
            </a:endParaRPr>
          </a:p>
          <a:p>
            <a:pPr marL="457200" indent="-455295" algn="ctr" defTabSz="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br>
              <a:rPr lang="en-GB" altLang="x-none" sz="2400" b="1" dirty="0" err="1">
                <a:solidFill>
                  <a:srgbClr val="FFFFFF"/>
                </a:solidFill>
                <a:cs typeface="Arial" panose="020B0604020202090204" pitchFamily="34" charset="0"/>
              </a:rPr>
            </a:br>
            <a:br>
              <a:rPr lang="en-GB" altLang="x-none" sz="3600" b="1" dirty="0" err="1">
                <a:solidFill>
                  <a:srgbClr val="FFFFFF"/>
                </a:solidFill>
                <a:cs typeface="Arial" panose="020B0604020202090204" pitchFamily="34" charset="0"/>
              </a:rPr>
            </a:br>
            <a:br>
              <a:rPr lang="en-GB" altLang="x-none" sz="3600" b="1" dirty="0" err="1">
                <a:solidFill>
                  <a:srgbClr val="FFFFFF"/>
                </a:solidFill>
                <a:cs typeface="Arial" panose="020B0604020202090204" pitchFamily="34" charset="0"/>
              </a:rPr>
            </a:br>
            <a:endParaRPr lang="en-GB" altLang="x-none" sz="3600" b="1" dirty="0" err="1">
              <a:solidFill>
                <a:srgbClr val="FFFFFF"/>
              </a:solidFill>
              <a:ea typeface="Arial" panose="020B0604020202090204" pitchFamily="34" charset="0"/>
            </a:endParaRPr>
          </a:p>
        </p:txBody>
      </p:sp>
      <p:sp>
        <p:nvSpPr>
          <p:cNvPr id="4098" name="Rectangles 4097"/>
          <p:cNvSpPr/>
          <p:nvPr/>
        </p:nvSpPr>
        <p:spPr>
          <a:xfrm>
            <a:off x="52388" y="5665788"/>
            <a:ext cx="9067800" cy="882650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>
            <a:spAutoFit/>
          </a:bodyPr>
          <a:lstStyle/>
          <a:p>
            <a:pPr algn="ctr" defTabSz="0">
              <a:lnSpc>
                <a:spcPct val="107000"/>
              </a:lnSpc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IN" sz="2400" dirty="0" err="1">
                <a:solidFill>
                  <a:srgbClr val="FFFF00"/>
                </a:solidFill>
                <a:ea typeface="Cambria" panose="02040503050406030204" pitchFamily="16" charset="0"/>
              </a:rPr>
              <a:t>Anil Sahasrabudhe</a:t>
            </a:r>
            <a:endParaRPr lang="en-US" altLang="en-IN" sz="2400" dirty="0" err="1">
              <a:solidFill>
                <a:srgbClr val="FFFF00"/>
              </a:solidFill>
              <a:ea typeface="Cambria" panose="02040503050406030204" pitchFamily="16" charset="0"/>
            </a:endParaRPr>
          </a:p>
          <a:p>
            <a:pPr algn="ctr" defTabSz="0">
              <a:lnSpc>
                <a:spcPct val="107000"/>
              </a:lnSpc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IN" sz="2400" dirty="0">
                <a:solidFill>
                  <a:srgbClr val="FFFF00"/>
                </a:solidFill>
                <a:ea typeface="Cambria" panose="02040503050406030204" pitchFamily="16" charset="0"/>
              </a:rPr>
              <a:t>Chairman, </a:t>
            </a:r>
            <a:r>
              <a:rPr lang="en-US" altLang="en-IN" sz="2400" dirty="0" smtClean="0">
                <a:solidFill>
                  <a:srgbClr val="FFFF00"/>
                </a:solidFill>
                <a:ea typeface="Cambria" panose="02040503050406030204" pitchFamily="16" charset="0"/>
              </a:rPr>
              <a:t>NBA</a:t>
            </a:r>
            <a:endParaRPr lang="en-US" altLang="en-IN" sz="2400" dirty="0">
              <a:solidFill>
                <a:srgbClr val="FFFF00"/>
              </a:solidFill>
              <a:ea typeface="Cambria" panose="02040503050406030204" pitchFamily="1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s 4097"/>
          <p:cNvSpPr/>
          <p:nvPr/>
        </p:nvSpPr>
        <p:spPr>
          <a:xfrm>
            <a:off x="37783" y="109538"/>
            <a:ext cx="9067800" cy="6280150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>
            <a:spAutoFit/>
          </a:bodyPr>
          <a:lstStyle/>
          <a:p>
            <a:pPr algn="ctr" defTabSz="0">
              <a:lnSpc>
                <a:spcPct val="107000"/>
              </a:lnSpc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IN" sz="3200" dirty="0">
                <a:solidFill>
                  <a:srgbClr val="FFFF00"/>
                </a:solidFill>
                <a:ea typeface="Cambria" panose="02040503050406030204" pitchFamily="16" charset="0"/>
              </a:rPr>
              <a:t>What is OBE and </a:t>
            </a:r>
            <a:r>
              <a:rPr lang="en-US" altLang="en-IN" sz="3200" dirty="0" smtClean="0">
                <a:solidFill>
                  <a:srgbClr val="FFFF00"/>
                </a:solidFill>
                <a:ea typeface="Cambria" panose="02040503050406030204" pitchFamily="16" charset="0"/>
              </a:rPr>
              <a:t>Accreditation</a:t>
            </a:r>
            <a:endParaRPr lang="en-US" altLang="en-IN" sz="3200" dirty="0" smtClean="0">
              <a:solidFill>
                <a:srgbClr val="FFFF00"/>
              </a:solidFill>
              <a:ea typeface="Cambria" panose="02040503050406030204" pitchFamily="16" charset="0"/>
            </a:endParaRPr>
          </a:p>
          <a:p>
            <a:pPr algn="ctr" defTabSz="0">
              <a:lnSpc>
                <a:spcPct val="107000"/>
              </a:lnSpc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en-IN" sz="3200" dirty="0">
              <a:solidFill>
                <a:srgbClr val="FFFF00"/>
              </a:solidFill>
              <a:ea typeface="Cambria" panose="02040503050406030204" pitchFamily="16" charset="0"/>
            </a:endParaRPr>
          </a:p>
          <a:p>
            <a:pPr marL="342900" indent="-342900" defTabSz="0">
              <a:lnSpc>
                <a:spcPct val="107000"/>
              </a:lnSpc>
              <a:buClrTx/>
              <a:buFont typeface="Arial" panose="020B060402020209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Accreditation is a process of quality assurance and improvement, whereby a </a:t>
            </a:r>
            <a:r>
              <a:rPr lang="en-US" sz="2400" dirty="0" smtClean="0"/>
              <a:t>program </a:t>
            </a:r>
            <a:r>
              <a:rPr lang="en-US" sz="2400" dirty="0"/>
              <a:t>in an approved Institution is critically appraised to verify that the Institution or the </a:t>
            </a:r>
            <a:r>
              <a:rPr lang="en-US" sz="2400" dirty="0" smtClean="0"/>
              <a:t>program </a:t>
            </a:r>
            <a:r>
              <a:rPr lang="en-US" sz="2400" dirty="0"/>
              <a:t>continues to meet and/or exceed the Norms and Standards prescribed by </a:t>
            </a:r>
            <a:r>
              <a:rPr lang="en-US" sz="2400" dirty="0" smtClean="0"/>
              <a:t>the regulator </a:t>
            </a:r>
            <a:r>
              <a:rPr lang="en-US" sz="2400" dirty="0"/>
              <a:t>from time to time. </a:t>
            </a:r>
            <a:endParaRPr lang="en-US" sz="2400" dirty="0" smtClean="0"/>
          </a:p>
          <a:p>
            <a:pPr marL="342900" indent="-342900" defTabSz="0">
              <a:lnSpc>
                <a:spcPct val="107000"/>
              </a:lnSpc>
              <a:buClrTx/>
              <a:buFont typeface="Arial" panose="020B060402020209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dirty="0"/>
          </a:p>
          <a:p>
            <a:pPr marL="342900" indent="-342900" defTabSz="0">
              <a:lnSpc>
                <a:spcPct val="107000"/>
              </a:lnSpc>
              <a:buClrTx/>
              <a:buFont typeface="Arial" panose="020B060402020209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/>
              <a:t>It </a:t>
            </a:r>
            <a:r>
              <a:rPr lang="en-US" sz="2400" dirty="0"/>
              <a:t>is a kind of recognition which indicates that a </a:t>
            </a:r>
            <a:r>
              <a:rPr lang="en-US" sz="2400" dirty="0" smtClean="0"/>
              <a:t>program </a:t>
            </a:r>
            <a:r>
              <a:rPr lang="en-US" sz="2400" dirty="0"/>
              <a:t>or Institution fulfills certain standards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marL="342900" indent="-342900" defTabSz="0">
              <a:lnSpc>
                <a:spcPct val="107000"/>
              </a:lnSpc>
              <a:buClrTx/>
              <a:buFont typeface="Arial" panose="020B060402020209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en-IN" sz="2400" dirty="0">
              <a:solidFill>
                <a:srgbClr val="FFFF00"/>
              </a:solidFill>
              <a:ea typeface="Cambria" panose="02040503050406030204" pitchFamily="16" charset="0"/>
            </a:endParaRPr>
          </a:p>
          <a:p>
            <a:pPr marL="342900" indent="-342900" defTabSz="0">
              <a:lnSpc>
                <a:spcPct val="107000"/>
              </a:lnSpc>
              <a:buClrTx/>
              <a:buFont typeface="Arial" panose="020B060402020209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IN" sz="2400" dirty="0" smtClean="0">
                <a:ea typeface="Cambria" panose="02040503050406030204" pitchFamily="16" charset="0"/>
              </a:rPr>
              <a:t>NBA (INDIA) being a signatory to Washington Accord which has 23 permanent signatories today, the degrees awarded to students in the approved programs are considered equivalent to the programs in the signatory countries.</a:t>
            </a:r>
            <a:endParaRPr lang="en-US" altLang="en-IN" sz="2400" dirty="0">
              <a:ea typeface="Cambria" panose="02040503050406030204" pitchFamily="1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s 4097"/>
          <p:cNvSpPr/>
          <p:nvPr/>
        </p:nvSpPr>
        <p:spPr>
          <a:xfrm>
            <a:off x="37783" y="109538"/>
            <a:ext cx="9067800" cy="5946775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>
            <a:spAutoFit/>
          </a:bodyPr>
          <a:lstStyle/>
          <a:p>
            <a:pPr algn="ctr" defTabSz="0">
              <a:lnSpc>
                <a:spcPct val="107000"/>
              </a:lnSpc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IN" sz="3200" dirty="0" smtClean="0">
                <a:solidFill>
                  <a:srgbClr val="FFFF00"/>
                </a:solidFill>
                <a:ea typeface="Cambria" panose="02040503050406030204" pitchFamily="16" charset="0"/>
              </a:rPr>
              <a:t>Why Accreditation</a:t>
            </a:r>
            <a:endParaRPr lang="en-US" altLang="en-IN" sz="3200" dirty="0" smtClean="0">
              <a:solidFill>
                <a:srgbClr val="FFFF00"/>
              </a:solidFill>
              <a:ea typeface="Cambria" panose="02040503050406030204" pitchFamily="16" charset="0"/>
            </a:endParaRPr>
          </a:p>
          <a:p>
            <a:pPr algn="ctr" defTabSz="0">
              <a:lnSpc>
                <a:spcPct val="107000"/>
              </a:lnSpc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en-IN" sz="3200" dirty="0">
              <a:solidFill>
                <a:srgbClr val="FFFF00"/>
              </a:solidFill>
              <a:ea typeface="Cambria" panose="02040503050406030204" pitchFamily="16" charset="0"/>
            </a:endParaRPr>
          </a:p>
          <a:p>
            <a:r>
              <a:rPr lang="en-US" sz="2400" dirty="0"/>
              <a:t>The purpose of the accreditation by NBA is to promote and recognize excellence in technical education in colleges and universities - at both the undergraduate and post graduate levels. Institutions, students, employers, and the public at large all benefit from the external verification of quality provided through the NBA accreditation process.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They </a:t>
            </a:r>
            <a:r>
              <a:rPr lang="en-US" sz="2400" dirty="0"/>
              <a:t>also benefit from the process of continuous quality improvement that is encouraged by the NBA's developmental approach to promote excellence in technical education. </a:t>
            </a:r>
            <a:endParaRPr lang="en-US" sz="2400" dirty="0" smtClean="0"/>
          </a:p>
          <a:p>
            <a:endParaRPr lang="en-US" altLang="en-IN" sz="2400" dirty="0">
              <a:solidFill>
                <a:srgbClr val="FFFF00"/>
              </a:solidFill>
              <a:ea typeface="Cambria" panose="02040503050406030204" pitchFamily="16" charset="0"/>
            </a:endParaRPr>
          </a:p>
          <a:p>
            <a:r>
              <a:rPr lang="en-US" altLang="en-IN" sz="2400" dirty="0" smtClean="0">
                <a:ea typeface="Cambria" panose="02040503050406030204" pitchFamily="16" charset="0"/>
              </a:rPr>
              <a:t>Continuous improvement should become a philosophy, DNA of the institute</a:t>
            </a:r>
            <a:endParaRPr lang="en-US" altLang="en-IN" sz="2400" dirty="0">
              <a:ea typeface="Cambria" panose="02040503050406030204" pitchFamily="1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s 4097"/>
          <p:cNvSpPr/>
          <p:nvPr/>
        </p:nvSpPr>
        <p:spPr>
          <a:xfrm>
            <a:off x="37783" y="109538"/>
            <a:ext cx="9067800" cy="6184900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>
            <a:spAutoFit/>
          </a:bodyPr>
          <a:lstStyle/>
          <a:p>
            <a:pPr algn="ctr" defTabSz="0">
              <a:lnSpc>
                <a:spcPct val="107000"/>
              </a:lnSpc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IN" sz="3200" dirty="0" smtClean="0">
                <a:solidFill>
                  <a:srgbClr val="FFFF00"/>
                </a:solidFill>
                <a:ea typeface="Cambria" panose="02040503050406030204" pitchFamily="16" charset="0"/>
              </a:rPr>
              <a:t>Accreditation Serves to</a:t>
            </a:r>
            <a:endParaRPr lang="en-US" altLang="en-IN" sz="3200" dirty="0">
              <a:solidFill>
                <a:srgbClr val="FFFF00"/>
              </a:solidFill>
              <a:ea typeface="Cambria" panose="02040503050406030204" pitchFamily="16" charset="0"/>
            </a:endParaRPr>
          </a:p>
          <a:p>
            <a:br>
              <a:rPr lang="en-US" sz="2400" dirty="0"/>
            </a:br>
            <a:r>
              <a:rPr lang="en-US" sz="2400" dirty="0"/>
              <a:t>Support and advice </a:t>
            </a:r>
            <a:r>
              <a:rPr lang="en-US" sz="2400" dirty="0" smtClean="0"/>
              <a:t>the </a:t>
            </a:r>
            <a:r>
              <a:rPr lang="en-US" sz="2400" dirty="0"/>
              <a:t>technical institutions in the maintenance and enhancement of their </a:t>
            </a:r>
            <a:r>
              <a:rPr lang="en-US" sz="2400" dirty="0" smtClean="0"/>
              <a:t>quality;</a:t>
            </a:r>
            <a:endParaRPr lang="en-US" sz="2400" dirty="0"/>
          </a:p>
          <a:p>
            <a:br>
              <a:rPr lang="en-US" sz="2400" dirty="0"/>
            </a:br>
            <a:r>
              <a:rPr lang="en-US" sz="2400" dirty="0"/>
              <a:t>Build c</a:t>
            </a:r>
            <a:r>
              <a:rPr lang="en-US" sz="2400" dirty="0" smtClean="0"/>
              <a:t>onfidence </a:t>
            </a:r>
            <a:r>
              <a:rPr lang="en-US" sz="2400" dirty="0"/>
              <a:t>and assurance on quality to various stakeholders including students</a:t>
            </a:r>
            <a:r>
              <a:rPr lang="en-US" sz="2400" dirty="0" smtClean="0"/>
              <a:t>;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Assurance </a:t>
            </a:r>
            <a:r>
              <a:rPr lang="en-US" sz="2400" dirty="0"/>
              <a:t>of the good standing of an Institution to government departments and other interested bodies</a:t>
            </a:r>
            <a:r>
              <a:rPr lang="en-US" sz="2400" dirty="0" smtClean="0"/>
              <a:t>;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Enabling </a:t>
            </a:r>
            <a:r>
              <a:rPr lang="en-US" sz="2400" dirty="0"/>
              <a:t>an Institution to state publicly that it has voluntarily accepted independent inspection and has satisfied all the requirements for satisfactory operation and maintenance of quality in education.</a:t>
            </a:r>
            <a:endParaRPr lang="en-US" sz="2400" dirty="0"/>
          </a:p>
          <a:p>
            <a:pPr defTabSz="0">
              <a:lnSpc>
                <a:spcPct val="107000"/>
              </a:lnSpc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en-IN" sz="2400" dirty="0">
              <a:solidFill>
                <a:srgbClr val="FFFF00"/>
              </a:solidFill>
              <a:ea typeface="Cambria" panose="02040503050406030204" pitchFamily="1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s 4097"/>
          <p:cNvSpPr/>
          <p:nvPr/>
        </p:nvSpPr>
        <p:spPr>
          <a:xfrm>
            <a:off x="37783" y="109538"/>
            <a:ext cx="9067800" cy="6150610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>
            <a:spAutoFit/>
          </a:bodyPr>
          <a:lstStyle/>
          <a:p>
            <a:pPr algn="ctr"/>
            <a:r>
              <a:rPr lang="en-US" altLang="en-IN" sz="3200" dirty="0" smtClean="0">
                <a:solidFill>
                  <a:srgbClr val="FFFF00"/>
                </a:solidFill>
                <a:ea typeface="Cambria" panose="02040503050406030204" pitchFamily="16" charset="0"/>
              </a:rPr>
              <a:t>Impact of Accreditation : Spinoffs</a:t>
            </a:r>
            <a:endParaRPr lang="en-US" altLang="en-IN" sz="3200" dirty="0" smtClean="0">
              <a:solidFill>
                <a:srgbClr val="FFFF00"/>
              </a:solidFill>
              <a:ea typeface="Cambria" panose="02040503050406030204" pitchFamily="16" charset="0"/>
            </a:endParaRPr>
          </a:p>
          <a:p>
            <a:pPr algn="ctr"/>
            <a:br>
              <a:rPr lang="en-US" sz="2400" dirty="0"/>
            </a:br>
            <a:r>
              <a:rPr lang="en-US" sz="2400" dirty="0" smtClean="0"/>
              <a:t>Improves </a:t>
            </a:r>
            <a:r>
              <a:rPr lang="en-US" sz="2400" dirty="0"/>
              <a:t>student enrollment both in terms of quality and quantity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algn="ctr"/>
            <a:endParaRPr lang="en-US" sz="2400" dirty="0"/>
          </a:p>
          <a:p>
            <a:r>
              <a:rPr lang="en-US" sz="2400" dirty="0"/>
              <a:t>Helps the Institution in securing </a:t>
            </a:r>
            <a:r>
              <a:rPr lang="en-US" sz="2400" dirty="0" smtClean="0"/>
              <a:t>autonomy and necessary </a:t>
            </a:r>
            <a:r>
              <a:rPr lang="en-US" sz="2400" dirty="0"/>
              <a:t>funds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r>
              <a:rPr lang="en-US" sz="2400" dirty="0" smtClean="0"/>
              <a:t>As per NEP gradually become degree awarding institutes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Enhances employability of graduates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Facilitates transnational recognition of degrees and mobility of graduates and professionals</a:t>
            </a:r>
            <a:r>
              <a:rPr lang="en-US" sz="2400" dirty="0" smtClean="0"/>
              <a:t>. Washington Accord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Helps </a:t>
            </a:r>
            <a:r>
              <a:rPr lang="en-US" sz="2400" dirty="0"/>
              <a:t>create sound and challenging academic environment in the Institution, </a:t>
            </a:r>
            <a:r>
              <a:rPr lang="en-US" sz="2400" dirty="0" smtClean="0"/>
              <a:t>and contributes </a:t>
            </a:r>
            <a:r>
              <a:rPr lang="en-US" sz="2400" dirty="0"/>
              <a:t>to social and economic development of the country by producing high quality technical manpower.</a:t>
            </a:r>
            <a:endParaRPr lang="en-US" sz="2400" dirty="0"/>
          </a:p>
          <a:p>
            <a:pPr defTabSz="0">
              <a:lnSpc>
                <a:spcPct val="107000"/>
              </a:lnSpc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en-IN" sz="2400" dirty="0">
              <a:solidFill>
                <a:srgbClr val="FFFF00"/>
              </a:solidFill>
              <a:ea typeface="Cambria" panose="02040503050406030204" pitchFamily="1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s 4097"/>
          <p:cNvSpPr/>
          <p:nvPr/>
        </p:nvSpPr>
        <p:spPr>
          <a:xfrm>
            <a:off x="37783" y="109538"/>
            <a:ext cx="9067800" cy="6494145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>
            <a:spAutoFit/>
          </a:bodyPr>
          <a:lstStyle/>
          <a:p>
            <a:pPr algn="ctr"/>
            <a:r>
              <a:rPr lang="en-US" altLang="en-IN" sz="3200" dirty="0" smtClean="0">
                <a:solidFill>
                  <a:srgbClr val="FFFF00"/>
                </a:solidFill>
                <a:ea typeface="Cambria" panose="02040503050406030204" pitchFamily="16" charset="0"/>
              </a:rPr>
              <a:t>Accreditation Criteria</a:t>
            </a:r>
            <a:endParaRPr lang="en-US" sz="2400" dirty="0" smtClean="0"/>
          </a:p>
          <a:p>
            <a:pPr algn="ctr"/>
            <a:r>
              <a:rPr lang="en-US" sz="2400" dirty="0" smtClean="0"/>
              <a:t>Self Assessment Report</a:t>
            </a:r>
            <a:br>
              <a:rPr lang="en-US" sz="2400" dirty="0"/>
            </a:br>
            <a:r>
              <a:rPr lang="en-US" sz="2400" dirty="0" smtClean="0"/>
              <a:t>Program Level Criteria</a:t>
            </a:r>
            <a:endParaRPr lang="en-US" sz="2400" dirty="0" smtClean="0"/>
          </a:p>
          <a:p>
            <a:pPr algn="ctr"/>
            <a:r>
              <a:rPr lang="en-US" altLang="en-IN" sz="2400" dirty="0" smtClean="0">
                <a:ea typeface="Cambria" panose="02040503050406030204" pitchFamily="16" charset="0"/>
              </a:rPr>
              <a:t>Institute Level Criteria</a:t>
            </a:r>
            <a:endParaRPr lang="en-US" altLang="en-IN" sz="2400" dirty="0" smtClean="0">
              <a:ea typeface="Cambria" panose="02040503050406030204" pitchFamily="16" charset="0"/>
            </a:endParaRPr>
          </a:p>
          <a:p>
            <a:pPr algn="ctr"/>
            <a:endParaRPr lang="en-US" altLang="en-IN" sz="2400" dirty="0">
              <a:ea typeface="Cambria" panose="02040503050406030204" pitchFamily="16" charset="0"/>
            </a:endParaRPr>
          </a:p>
          <a:p>
            <a:pPr algn="ctr"/>
            <a:r>
              <a:rPr lang="en-US" sz="2400" dirty="0"/>
              <a:t>Mission and Vision </a:t>
            </a:r>
            <a:r>
              <a:rPr lang="en-US" sz="2400" dirty="0" smtClean="0"/>
              <a:t>Statement</a:t>
            </a:r>
            <a:endParaRPr lang="en-US" sz="2400" dirty="0" smtClean="0"/>
          </a:p>
          <a:p>
            <a:pPr algn="ctr"/>
            <a:r>
              <a:rPr lang="en-US" sz="2400" dirty="0"/>
              <a:t>Program Educational Objectives (PEOs</a:t>
            </a:r>
            <a:r>
              <a:rPr lang="en-US" sz="2400" dirty="0" smtClean="0"/>
              <a:t>) :</a:t>
            </a:r>
            <a:endParaRPr lang="en-US" sz="2400" dirty="0" smtClean="0"/>
          </a:p>
          <a:p>
            <a:pPr algn="ctr"/>
            <a:r>
              <a:rPr lang="en-US" sz="2400" dirty="0" smtClean="0"/>
              <a:t>Broad description of career </a:t>
            </a:r>
            <a:r>
              <a:rPr lang="en-US" sz="2400" dirty="0"/>
              <a:t>and professional accomplishments</a:t>
            </a:r>
            <a:endParaRPr lang="en-US" sz="2400" dirty="0" smtClean="0"/>
          </a:p>
          <a:p>
            <a:pPr algn="ctr"/>
            <a:r>
              <a:rPr lang="en-US" sz="2400" dirty="0"/>
              <a:t>Program Outcomes (POs) </a:t>
            </a:r>
            <a:r>
              <a:rPr lang="en-US" sz="2400" dirty="0" smtClean="0"/>
              <a:t>:</a:t>
            </a:r>
            <a:endParaRPr lang="en-US" sz="2400" dirty="0" smtClean="0"/>
          </a:p>
          <a:p>
            <a:pPr algn="ctr"/>
            <a:r>
              <a:rPr lang="en-US" sz="2400" dirty="0" smtClean="0"/>
              <a:t>Competencies Abilities Skills</a:t>
            </a:r>
            <a:r>
              <a:rPr lang="en-US" sz="2400" dirty="0"/>
              <a:t>, </a:t>
            </a:r>
            <a:r>
              <a:rPr lang="en-US" sz="2400" dirty="0" smtClean="0"/>
              <a:t>Knowledge</a:t>
            </a:r>
            <a:r>
              <a:rPr lang="en-US" sz="2400" dirty="0"/>
              <a:t>, </a:t>
            </a:r>
            <a:r>
              <a:rPr lang="en-US" sz="2400" dirty="0" smtClean="0"/>
              <a:t>Attitude </a:t>
            </a:r>
            <a:r>
              <a:rPr lang="en-US" sz="2400" dirty="0"/>
              <a:t>and </a:t>
            </a:r>
            <a:r>
              <a:rPr lang="en-US" sz="2400" dirty="0" err="1" smtClean="0"/>
              <a:t>Behaviour</a:t>
            </a:r>
            <a:endParaRPr lang="en-US" sz="2400" dirty="0" smtClean="0"/>
          </a:p>
          <a:p>
            <a:pPr algn="ctr"/>
            <a:r>
              <a:rPr lang="en-US" sz="2400" dirty="0"/>
              <a:t>Course Outcomes (</a:t>
            </a:r>
            <a:r>
              <a:rPr lang="en-US" sz="2400" dirty="0" smtClean="0"/>
              <a:t>COs)</a:t>
            </a:r>
            <a:endParaRPr lang="en-US" sz="2400" dirty="0" smtClean="0"/>
          </a:p>
          <a:p>
            <a:pPr algn="ctr"/>
            <a:r>
              <a:rPr lang="en-US" sz="2400" dirty="0" smtClean="0"/>
              <a:t>Mapping</a:t>
            </a:r>
            <a:endParaRPr lang="en-US" sz="2400" dirty="0" smtClean="0"/>
          </a:p>
          <a:p>
            <a:pPr algn="ctr"/>
            <a:r>
              <a:rPr lang="en-US" sz="2400" dirty="0" smtClean="0"/>
              <a:t>Assessment</a:t>
            </a:r>
            <a:endParaRPr lang="en-US" sz="2400" dirty="0" smtClean="0"/>
          </a:p>
          <a:p>
            <a:pPr algn="ctr"/>
            <a:r>
              <a:rPr lang="en-US" sz="2400" dirty="0" smtClean="0"/>
              <a:t>Evaluation</a:t>
            </a:r>
            <a:endParaRPr lang="en-US" sz="2400" dirty="0" smtClean="0"/>
          </a:p>
          <a:p>
            <a:pPr algn="ctr"/>
            <a:r>
              <a:rPr lang="en-US" sz="2400" dirty="0" smtClean="0"/>
              <a:t>Rubrics : Transparent measurement of students performance</a:t>
            </a:r>
            <a:endParaRPr lang="en-US" sz="2400" dirty="0" smtClean="0"/>
          </a:p>
          <a:p>
            <a:pPr algn="ctr"/>
            <a:endParaRPr lang="en-US" sz="2400" dirty="0" smtClean="0"/>
          </a:p>
          <a:p>
            <a:pPr algn="ctr"/>
            <a:r>
              <a:rPr lang="en-US" altLang="en-IN" sz="2400" dirty="0" smtClean="0">
                <a:ea typeface="Cambria" panose="02040503050406030204" pitchFamily="16" charset="0"/>
              </a:rPr>
              <a:t>Graduate Attributes and </a:t>
            </a:r>
            <a:r>
              <a:rPr lang="en-US" altLang="en-IN" sz="2400" dirty="0">
                <a:ea typeface="Cambria" panose="02040503050406030204" pitchFamily="16" charset="0"/>
              </a:rPr>
              <a:t>P</a:t>
            </a:r>
            <a:r>
              <a:rPr lang="en-US" altLang="en-IN" sz="2400" dirty="0" smtClean="0">
                <a:ea typeface="Cambria" panose="02040503050406030204" pitchFamily="16" charset="0"/>
              </a:rPr>
              <a:t>rofessional Competencies (GAPC4)</a:t>
            </a:r>
            <a:endParaRPr lang="en-US" altLang="en-IN" sz="2400" dirty="0">
              <a:ea typeface="Cambria" panose="02040503050406030204" pitchFamily="1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s 4097"/>
          <p:cNvSpPr/>
          <p:nvPr/>
        </p:nvSpPr>
        <p:spPr>
          <a:xfrm>
            <a:off x="37783" y="109538"/>
            <a:ext cx="9067800" cy="6494145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>
            <a:spAutoFit/>
          </a:bodyPr>
          <a:lstStyle/>
          <a:p>
            <a:pPr algn="ctr"/>
            <a:r>
              <a:rPr lang="en-US" altLang="en-IN" sz="3200" dirty="0">
                <a:solidFill>
                  <a:srgbClr val="FFFF00"/>
                </a:solidFill>
                <a:ea typeface="Cambria" panose="02040503050406030204" pitchFamily="16" charset="0"/>
                <a:sym typeface="+mn-ea"/>
              </a:rPr>
              <a:t>12 Graduate Attributes</a:t>
            </a:r>
            <a:endParaRPr lang="en-US" altLang="en-IN" sz="3200" dirty="0">
              <a:solidFill>
                <a:srgbClr val="FFFF00"/>
              </a:solidFill>
              <a:ea typeface="Cambria" panose="02040503050406030204" pitchFamily="16" charset="0"/>
            </a:endParaRPr>
          </a:p>
          <a:p>
            <a:pPr/>
            <a:r>
              <a:rPr lang="en-US" sz="2400" dirty="0">
                <a:solidFill>
                  <a:schemeClr val="bg1"/>
                </a:solidFill>
                <a:sym typeface="+mn-ea"/>
              </a:rPr>
              <a:t>1.   Engineering Knowledge: </a:t>
            </a:r>
            <a:r>
              <a:rPr lang="en-US" sz="2400" dirty="0" err="1">
                <a:solidFill>
                  <a:schemeClr val="bg1"/>
                </a:solidFill>
                <a:sym typeface="+mn-ea"/>
              </a:rPr>
              <a:t>Maths</a:t>
            </a:r>
            <a:r>
              <a:rPr lang="en-US" sz="2400" dirty="0">
                <a:solidFill>
                  <a:schemeClr val="bg1"/>
                </a:solidFill>
                <a:sym typeface="+mn-ea"/>
              </a:rPr>
              <a:t>, Science, </a:t>
            </a:r>
            <a:r>
              <a:rPr lang="en-US" sz="2400" dirty="0" err="1">
                <a:solidFill>
                  <a:schemeClr val="bg1"/>
                </a:solidFill>
                <a:sym typeface="+mn-ea"/>
              </a:rPr>
              <a:t>Engg</a:t>
            </a:r>
            <a:r>
              <a:rPr lang="en-US" sz="2400" dirty="0">
                <a:solidFill>
                  <a:schemeClr val="bg1"/>
                </a:solidFill>
                <a:sym typeface="+mn-ea"/>
              </a:rPr>
              <a:t> foundations</a:t>
            </a:r>
            <a:endParaRPr lang="en-US" sz="2400" dirty="0">
              <a:solidFill>
                <a:schemeClr val="bg1"/>
              </a:solidFill>
            </a:endParaRPr>
          </a:p>
          <a:p>
            <a:pPr/>
            <a:r>
              <a:rPr lang="en-US" sz="2400" dirty="0">
                <a:solidFill>
                  <a:schemeClr val="bg1"/>
                </a:solidFill>
                <a:sym typeface="+mn-ea"/>
              </a:rPr>
              <a:t>2.   Problem Analysis: Identify, formulate, and analyze complex  </a:t>
            </a:r>
            <a:endParaRPr lang="en-US" sz="2400" dirty="0">
              <a:solidFill>
                <a:schemeClr val="bg1"/>
              </a:solidFill>
              <a:sym typeface="+mn-ea"/>
            </a:endParaRPr>
          </a:p>
          <a:p>
            <a:pPr/>
            <a:r>
              <a:rPr lang="en-US" sz="2400" dirty="0">
                <a:solidFill>
                  <a:schemeClr val="bg1"/>
                </a:solidFill>
                <a:sym typeface="+mn-ea"/>
              </a:rPr>
              <a:t>     engineering problems </a:t>
            </a:r>
            <a:endParaRPr lang="en-US" sz="2400" dirty="0">
              <a:solidFill>
                <a:schemeClr val="bg1"/>
              </a:solidFill>
            </a:endParaRPr>
          </a:p>
          <a:p>
            <a:pPr/>
            <a:r>
              <a:rPr lang="en-US" sz="2400" dirty="0">
                <a:solidFill>
                  <a:schemeClr val="bg1"/>
                </a:solidFill>
                <a:sym typeface="+mn-ea"/>
              </a:rPr>
              <a:t>3.   Design/ Development of Solutions</a:t>
            </a:r>
            <a:endParaRPr lang="en-US" sz="2400" dirty="0">
              <a:solidFill>
                <a:schemeClr val="bg1"/>
              </a:solidFill>
            </a:endParaRPr>
          </a:p>
          <a:p>
            <a:pPr/>
            <a:r>
              <a:rPr lang="en-US" sz="2400" dirty="0">
                <a:solidFill>
                  <a:schemeClr val="bg1"/>
                </a:solidFill>
                <a:sym typeface="+mn-ea"/>
              </a:rPr>
              <a:t>4.   Conduct investigations of complex problems, </a:t>
            </a:r>
            <a:r>
              <a:rPr lang="en-US" sz="2400" dirty="0" err="1">
                <a:solidFill>
                  <a:schemeClr val="bg1"/>
                </a:solidFill>
                <a:sym typeface="+mn-ea"/>
              </a:rPr>
              <a:t>analyse</a:t>
            </a:r>
            <a:r>
              <a:rPr lang="en-US" sz="2400" dirty="0">
                <a:solidFill>
                  <a:schemeClr val="bg1"/>
                </a:solidFill>
                <a:sym typeface="+mn-ea"/>
              </a:rPr>
              <a:t> and </a:t>
            </a:r>
            <a:endParaRPr lang="en-US" sz="2400" dirty="0">
              <a:solidFill>
                <a:schemeClr val="bg1"/>
              </a:solidFill>
              <a:sym typeface="+mn-ea"/>
            </a:endParaRPr>
          </a:p>
          <a:p>
            <a:pPr/>
            <a:r>
              <a:rPr lang="en-US" sz="2400" dirty="0">
                <a:solidFill>
                  <a:schemeClr val="bg1"/>
                </a:solidFill>
                <a:sym typeface="+mn-ea"/>
              </a:rPr>
              <a:t>      interpret data</a:t>
            </a:r>
            <a:endParaRPr lang="en-US" sz="2400" dirty="0">
              <a:solidFill>
                <a:schemeClr val="bg1"/>
              </a:solidFill>
            </a:endParaRPr>
          </a:p>
          <a:p>
            <a:pPr/>
            <a:r>
              <a:rPr lang="en-US" sz="2400" dirty="0">
                <a:solidFill>
                  <a:schemeClr val="bg1"/>
                </a:solidFill>
                <a:sym typeface="+mn-ea"/>
              </a:rPr>
              <a:t>5.   Modern Tool Usage</a:t>
            </a:r>
            <a:endParaRPr lang="en-US" sz="2400" dirty="0">
              <a:solidFill>
                <a:schemeClr val="bg1"/>
              </a:solidFill>
            </a:endParaRPr>
          </a:p>
          <a:p>
            <a:pPr/>
            <a:r>
              <a:rPr lang="en-US" sz="2400" dirty="0">
                <a:solidFill>
                  <a:schemeClr val="bg1"/>
                </a:solidFill>
                <a:sym typeface="+mn-ea"/>
              </a:rPr>
              <a:t>6.   The Engineer and Society</a:t>
            </a:r>
            <a:endParaRPr lang="en-US" sz="2400" dirty="0">
              <a:solidFill>
                <a:schemeClr val="bg1"/>
              </a:solidFill>
            </a:endParaRPr>
          </a:p>
          <a:p>
            <a:pPr/>
            <a:r>
              <a:rPr lang="en-US" sz="2400" dirty="0">
                <a:solidFill>
                  <a:schemeClr val="bg1"/>
                </a:solidFill>
                <a:sym typeface="+mn-ea"/>
              </a:rPr>
              <a:t>7.   Environment and Sustainability</a:t>
            </a:r>
            <a:endParaRPr lang="en-US" sz="2400" dirty="0">
              <a:solidFill>
                <a:schemeClr val="bg1"/>
              </a:solidFill>
            </a:endParaRPr>
          </a:p>
          <a:p>
            <a:pPr/>
            <a:r>
              <a:rPr lang="en-US" sz="2400" dirty="0">
                <a:solidFill>
                  <a:schemeClr val="bg1"/>
                </a:solidFill>
                <a:sym typeface="+mn-ea"/>
              </a:rPr>
              <a:t>8.   Ethics</a:t>
            </a:r>
            <a:endParaRPr lang="en-US" sz="2400" dirty="0">
              <a:solidFill>
                <a:schemeClr val="bg1"/>
              </a:solidFill>
            </a:endParaRPr>
          </a:p>
          <a:p>
            <a:pPr/>
            <a:r>
              <a:rPr lang="en-US" sz="2400" dirty="0">
                <a:solidFill>
                  <a:schemeClr val="bg1"/>
                </a:solidFill>
                <a:sym typeface="+mn-ea"/>
              </a:rPr>
              <a:t>9.   Individual and Team Work</a:t>
            </a:r>
            <a:endParaRPr lang="en-US" sz="2400" dirty="0">
              <a:solidFill>
                <a:schemeClr val="bg1"/>
              </a:solidFill>
            </a:endParaRPr>
          </a:p>
          <a:p>
            <a:pPr/>
            <a:r>
              <a:rPr lang="en-US" sz="2400" dirty="0">
                <a:solidFill>
                  <a:schemeClr val="bg1"/>
                </a:solidFill>
                <a:sym typeface="+mn-ea"/>
              </a:rPr>
              <a:t>10. Communication</a:t>
            </a:r>
            <a:endParaRPr lang="en-US" sz="2400" dirty="0">
              <a:solidFill>
                <a:schemeClr val="bg1"/>
              </a:solidFill>
            </a:endParaRPr>
          </a:p>
          <a:p>
            <a:pPr/>
            <a:r>
              <a:rPr lang="en-US" sz="2400" dirty="0">
                <a:solidFill>
                  <a:schemeClr val="bg1"/>
                </a:solidFill>
                <a:sym typeface="+mn-ea"/>
              </a:rPr>
              <a:t>11. Project Management and Finance</a:t>
            </a:r>
            <a:endParaRPr lang="en-US" sz="2400" dirty="0">
              <a:solidFill>
                <a:schemeClr val="bg1"/>
              </a:solidFill>
            </a:endParaRPr>
          </a:p>
          <a:p>
            <a:pPr/>
            <a:r>
              <a:rPr lang="en-US" sz="2400" dirty="0">
                <a:solidFill>
                  <a:schemeClr val="bg1"/>
                </a:solidFill>
                <a:sym typeface="+mn-ea"/>
              </a:rPr>
              <a:t>12. Life-long </a:t>
            </a:r>
            <a:r>
              <a:rPr lang="en-US" sz="2400" dirty="0" smtClean="0">
                <a:solidFill>
                  <a:schemeClr val="bg1"/>
                </a:solidFill>
                <a:sym typeface="+mn-ea"/>
              </a:rPr>
              <a:t>Learning</a:t>
            </a:r>
            <a:endParaRPr lang="en-US" sz="2400" dirty="0">
              <a:solidFill>
                <a:schemeClr val="bg1"/>
              </a:solidFill>
            </a:endParaRPr>
          </a:p>
          <a:p>
            <a:pPr algn="ctr"/>
            <a:endParaRPr lang="en-US" sz="2400" dirty="0" smtClean="0"/>
          </a:p>
          <a:p>
            <a:pPr algn="ctr"/>
            <a:r>
              <a:rPr lang="en-US" altLang="en-IN" sz="2400" dirty="0" smtClean="0">
                <a:ea typeface="Cambria" panose="02040503050406030204" pitchFamily="16" charset="0"/>
              </a:rPr>
              <a:t>Graduate Attributes and </a:t>
            </a:r>
            <a:r>
              <a:rPr lang="en-US" altLang="en-IN" sz="2400" dirty="0">
                <a:ea typeface="Cambria" panose="02040503050406030204" pitchFamily="16" charset="0"/>
              </a:rPr>
              <a:t>P</a:t>
            </a:r>
            <a:r>
              <a:rPr lang="en-US" altLang="en-IN" sz="2400" dirty="0" smtClean="0">
                <a:ea typeface="Cambria" panose="02040503050406030204" pitchFamily="16" charset="0"/>
              </a:rPr>
              <a:t>rofessional Competencies (GAPC4)</a:t>
            </a:r>
            <a:endParaRPr lang="en-US" altLang="en-IN" sz="2400" dirty="0">
              <a:ea typeface="Cambria" panose="02040503050406030204" pitchFamily="1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s 4097"/>
          <p:cNvSpPr/>
          <p:nvPr/>
        </p:nvSpPr>
        <p:spPr>
          <a:xfrm>
            <a:off x="37783" y="109538"/>
            <a:ext cx="9067800" cy="6494145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>
            <a:spAutoFit/>
          </a:bodyPr>
          <a:lstStyle/>
          <a:p>
            <a:pPr algn="ctr"/>
            <a:r>
              <a:rPr lang="en-US" altLang="en-IN" sz="3200" dirty="0" smtClean="0">
                <a:solidFill>
                  <a:srgbClr val="FFFF00"/>
                </a:solidFill>
                <a:ea typeface="Cambria" panose="02040503050406030204" pitchFamily="16" charset="0"/>
              </a:rPr>
              <a:t>Role and Conduct of Evaluators</a:t>
            </a:r>
            <a:endParaRPr lang="en-US" altLang="en-IN" sz="3200" dirty="0" smtClean="0">
              <a:solidFill>
                <a:srgbClr val="FFFF00"/>
              </a:solidFill>
              <a:ea typeface="Cambria" panose="02040503050406030204" pitchFamily="16" charset="0"/>
            </a:endParaRPr>
          </a:p>
          <a:p>
            <a:pPr algn="ctr"/>
            <a:endParaRPr lang="en-US" sz="2400" dirty="0" smtClean="0"/>
          </a:p>
          <a:p>
            <a:pPr algn="ctr"/>
            <a:r>
              <a:rPr lang="en-US" sz="2400" dirty="0"/>
              <a:t>NBA </a:t>
            </a:r>
            <a:r>
              <a:rPr lang="en-US" sz="2400" dirty="0" smtClean="0"/>
              <a:t>evaluator / experts should conduct </a:t>
            </a:r>
            <a:r>
              <a:rPr lang="en-US" sz="2400" dirty="0"/>
              <a:t>themselves honorably, responsibly, ethically, and lawfully so as to enhance the reputation and usefulness of NBA. </a:t>
            </a:r>
            <a:endParaRPr lang="en-US" sz="2400" dirty="0" smtClean="0"/>
          </a:p>
          <a:p>
            <a:pPr algn="ctr"/>
            <a:endParaRPr lang="en-US" altLang="en-IN" sz="2400" dirty="0">
              <a:ea typeface="Cambria" panose="02040503050406030204" pitchFamily="16" charset="0"/>
            </a:endParaRPr>
          </a:p>
          <a:p>
            <a:pPr algn="ctr"/>
            <a:r>
              <a:rPr lang="en-US" altLang="en-IN" sz="2400" dirty="0" smtClean="0">
                <a:ea typeface="Cambria" panose="02040503050406030204" pitchFamily="16" charset="0"/>
              </a:rPr>
              <a:t>No conflict of interest</a:t>
            </a:r>
            <a:endParaRPr lang="en-US" altLang="en-IN" sz="2400" dirty="0" smtClean="0">
              <a:ea typeface="Cambria" panose="02040503050406030204" pitchFamily="16" charset="0"/>
            </a:endParaRPr>
          </a:p>
          <a:p>
            <a:pPr algn="ctr"/>
            <a:endParaRPr lang="en-US" altLang="en-IN" sz="2400" dirty="0">
              <a:ea typeface="Cambria" panose="02040503050406030204" pitchFamily="16" charset="0"/>
            </a:endParaRPr>
          </a:p>
          <a:p>
            <a:pPr algn="ctr"/>
            <a:r>
              <a:rPr lang="en-US" altLang="en-IN" sz="2400" dirty="0" smtClean="0">
                <a:ea typeface="Cambria" panose="02040503050406030204" pitchFamily="16" charset="0"/>
              </a:rPr>
              <a:t>Fairness</a:t>
            </a:r>
            <a:endParaRPr lang="en-US" altLang="en-IN" sz="2400" dirty="0" smtClean="0">
              <a:ea typeface="Cambria" panose="02040503050406030204" pitchFamily="16" charset="0"/>
            </a:endParaRPr>
          </a:p>
          <a:p>
            <a:pPr algn="ctr"/>
            <a:endParaRPr lang="en-US" altLang="en-IN" sz="2400" dirty="0">
              <a:ea typeface="Cambria" panose="02040503050406030204" pitchFamily="16" charset="0"/>
            </a:endParaRPr>
          </a:p>
          <a:p>
            <a:pPr algn="ctr"/>
            <a:r>
              <a:rPr lang="en-US" altLang="en-IN" sz="2400" dirty="0" smtClean="0">
                <a:ea typeface="Cambria" panose="02040503050406030204" pitchFamily="16" charset="0"/>
              </a:rPr>
              <a:t>Application of mind</a:t>
            </a:r>
            <a:endParaRPr lang="en-US" altLang="en-IN" sz="2400" dirty="0" smtClean="0">
              <a:ea typeface="Cambria" panose="02040503050406030204" pitchFamily="16" charset="0"/>
            </a:endParaRPr>
          </a:p>
          <a:p>
            <a:pPr algn="ctr"/>
            <a:endParaRPr lang="en-US" altLang="en-IN" sz="2400" dirty="0">
              <a:ea typeface="Cambria" panose="02040503050406030204" pitchFamily="16" charset="0"/>
            </a:endParaRPr>
          </a:p>
          <a:p>
            <a:pPr algn="ctr"/>
            <a:r>
              <a:rPr lang="en-US" altLang="en-IN" sz="2400" dirty="0" smtClean="0">
                <a:ea typeface="Cambria" panose="02040503050406030204" pitchFamily="16" charset="0"/>
              </a:rPr>
              <a:t>Methodical assessment with proper reasoning</a:t>
            </a:r>
            <a:endParaRPr lang="en-US" altLang="en-IN" sz="2400" dirty="0" smtClean="0">
              <a:ea typeface="Cambria" panose="02040503050406030204" pitchFamily="16" charset="0"/>
            </a:endParaRPr>
          </a:p>
          <a:p>
            <a:pPr algn="ctr"/>
            <a:endParaRPr lang="en-US" altLang="en-IN" sz="2400" dirty="0">
              <a:ea typeface="Cambria" panose="02040503050406030204" pitchFamily="16" charset="0"/>
            </a:endParaRPr>
          </a:p>
          <a:p>
            <a:pPr algn="ctr"/>
            <a:r>
              <a:rPr lang="en-US" altLang="en-IN" sz="2400" dirty="0" smtClean="0">
                <a:ea typeface="Cambria" panose="02040503050406030204" pitchFamily="16" charset="0"/>
              </a:rPr>
              <a:t>360 degree feedback</a:t>
            </a:r>
            <a:endParaRPr lang="en-US" altLang="en-IN" sz="2400" dirty="0" smtClean="0">
              <a:ea typeface="Cambria" panose="02040503050406030204" pitchFamily="16" charset="0"/>
            </a:endParaRPr>
          </a:p>
          <a:p>
            <a:pPr algn="ctr"/>
            <a:endParaRPr lang="en-US" altLang="en-IN" sz="2400" dirty="0">
              <a:ea typeface="Cambria" panose="02040503050406030204" pitchFamily="16" charset="0"/>
            </a:endParaRPr>
          </a:p>
          <a:p>
            <a:pPr algn="ctr"/>
            <a:endParaRPr lang="en-US" altLang="en-IN" sz="2400" dirty="0">
              <a:ea typeface="Cambria" panose="02040503050406030204" pitchFamily="1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s 4097"/>
          <p:cNvSpPr/>
          <p:nvPr/>
        </p:nvSpPr>
        <p:spPr>
          <a:xfrm>
            <a:off x="37783" y="109538"/>
            <a:ext cx="9067800" cy="3293110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>
            <a:spAutoFit/>
          </a:bodyPr>
          <a:lstStyle/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r>
              <a:rPr lang="en-US" sz="4000" dirty="0"/>
              <a:t>Thank You.</a:t>
            </a:r>
            <a:endParaRPr lang="en-US" altLang="en-IN" sz="4000" dirty="0">
              <a:ea typeface="Cambria" panose="02040503050406030204" pitchFamily="1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3896</Words>
  <Application>WPS Presentation</Application>
  <PresentationFormat>On-screen Show (4:3)</PresentationFormat>
  <Paragraphs>109</Paragraphs>
  <Slides>9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3" baseType="lpstr">
      <vt:lpstr>Arial</vt:lpstr>
      <vt:lpstr>SimSun</vt:lpstr>
      <vt:lpstr>Wingdings</vt:lpstr>
      <vt:lpstr>Times New Roman</vt:lpstr>
      <vt:lpstr>Microsoft YaHei</vt:lpstr>
      <vt:lpstr>汉仪旗黑</vt:lpstr>
      <vt:lpstr>Calibri</vt:lpstr>
      <vt:lpstr>Segoe UI</vt:lpstr>
      <vt:lpstr>Shobhika Regular</vt:lpstr>
      <vt:lpstr>Cambria</vt:lpstr>
      <vt:lpstr>微软雅黑</vt:lpstr>
      <vt:lpstr>Arial Unicode MS</vt:lpstr>
      <vt:lpstr>苹方-简</vt:lpstr>
      <vt:lpstr/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AICTE</dc:creator>
  <cp:lastModifiedBy>aicte</cp:lastModifiedBy>
  <cp:revision>23</cp:revision>
  <dcterms:created xsi:type="dcterms:W3CDTF">2023-08-11T01:16:54Z</dcterms:created>
  <dcterms:modified xsi:type="dcterms:W3CDTF">2023-08-11T01:16:54Z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1033-3.2.0.6370</vt:lpwstr>
  </property>
</Properties>
</file>